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9" r:id="rId3"/>
  </p:sldMasterIdLst>
  <p:notesMasterIdLst>
    <p:notesMasterId r:id="rId57"/>
  </p:notesMasterIdLst>
  <p:handoutMasterIdLst>
    <p:handoutMasterId r:id="rId58"/>
  </p:handoutMasterIdLst>
  <p:sldIdLst>
    <p:sldId id="260" r:id="rId4"/>
    <p:sldId id="330" r:id="rId5"/>
    <p:sldId id="338" r:id="rId6"/>
    <p:sldId id="337" r:id="rId7"/>
    <p:sldId id="336" r:id="rId8"/>
    <p:sldId id="339" r:id="rId9"/>
    <p:sldId id="431" r:id="rId10"/>
    <p:sldId id="271" r:id="rId11"/>
    <p:sldId id="346" r:id="rId12"/>
    <p:sldId id="347" r:id="rId13"/>
    <p:sldId id="272" r:id="rId14"/>
    <p:sldId id="273" r:id="rId15"/>
    <p:sldId id="342" r:id="rId16"/>
    <p:sldId id="274" r:id="rId17"/>
    <p:sldId id="275" r:id="rId18"/>
    <p:sldId id="276" r:id="rId19"/>
    <p:sldId id="277" r:id="rId20"/>
    <p:sldId id="278" r:id="rId21"/>
    <p:sldId id="279" r:id="rId22"/>
    <p:sldId id="348" r:id="rId23"/>
    <p:sldId id="280" r:id="rId24"/>
    <p:sldId id="281" r:id="rId25"/>
    <p:sldId id="282" r:id="rId26"/>
    <p:sldId id="283" r:id="rId27"/>
    <p:sldId id="351" r:id="rId28"/>
    <p:sldId id="352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373" r:id="rId37"/>
    <p:sldId id="379" r:id="rId38"/>
    <p:sldId id="382" r:id="rId39"/>
    <p:sldId id="383" r:id="rId40"/>
    <p:sldId id="401" r:id="rId41"/>
    <p:sldId id="402" r:id="rId42"/>
    <p:sldId id="404" r:id="rId43"/>
    <p:sldId id="405" r:id="rId44"/>
    <p:sldId id="406" r:id="rId45"/>
    <p:sldId id="419" r:id="rId46"/>
    <p:sldId id="284" r:id="rId47"/>
    <p:sldId id="285" r:id="rId48"/>
    <p:sldId id="286" r:id="rId49"/>
    <p:sldId id="287" r:id="rId50"/>
    <p:sldId id="430" r:id="rId51"/>
    <p:sldId id="324" r:id="rId52"/>
    <p:sldId id="325" r:id="rId53"/>
    <p:sldId id="326" r:id="rId54"/>
    <p:sldId id="334" r:id="rId55"/>
    <p:sldId id="328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4"/>
    <a:srgbClr val="002776"/>
    <a:srgbClr val="A14D07"/>
    <a:srgbClr val="28466A"/>
    <a:srgbClr val="A730AF"/>
    <a:srgbClr val="FFFFFF"/>
    <a:srgbClr val="D16309"/>
    <a:srgbClr val="305480"/>
    <a:srgbClr val="376092"/>
    <a:srgbClr val="DB6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0" autoAdjust="0"/>
    <p:restoredTop sz="94629"/>
  </p:normalViewPr>
  <p:slideViewPr>
    <p:cSldViewPr>
      <p:cViewPr varScale="1">
        <p:scale>
          <a:sx n="97" d="100"/>
          <a:sy n="97" d="100"/>
        </p:scale>
        <p:origin x="9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197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31EFC-1085-4BBD-8CF0-253AD77DA1C9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6C5C-F4CB-417D-8EEA-5F91570B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904FB8-9A90-4EF6-89EF-6710447B8F29}" type="slidenum">
              <a:rPr lang="zh-CN" altLang="en-US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8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B896CC-5D16-48FE-BC96-0F7FD82BCB0B}" type="slidenum">
              <a:rPr lang="en-US" altLang="zh-CN" smtClean="0">
                <a:ea typeface="ＭＳ Ｐゴシック" pitchFamily="-128" charset="-128"/>
              </a:rPr>
              <a:pPr/>
              <a:t>6</a:t>
            </a:fld>
            <a:endParaRPr lang="en-US" altLang="zh-CN">
              <a:ea typeface="ＭＳ Ｐゴシック" pitchFamily="-128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87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904FB8-9A90-4EF6-89EF-6710447B8F29}" type="slidenum">
              <a:rPr lang="zh-CN" altLang="en-US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7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8E3B65-0E72-4361-A9C9-7EDBC845E97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4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1D35F-19FC-41FD-A65D-BA6EFC399F49}" type="slidenum">
              <a:rPr lang="en-US" altLang="zh-CN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833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DA64BA-27DC-44B2-B596-AC7CA698647E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449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3CC21-A6FA-420E-B645-28C0D420F6FA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619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14D44-8AF6-4F80-A99A-6661E73C1F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643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352C5-0060-4AE9-A7C0-64F5CBB8A8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4885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4" name="Picture 12" descr="서브배경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서브바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17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charset="0"/>
              </a:rPr>
              <a:t>Data Mining Lab</a:t>
            </a:r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29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4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9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47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12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charset="0"/>
              </a:rPr>
              <a:t>Data Mining Lab</a:t>
            </a:r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00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07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85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61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48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2022/2/23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87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>
                <a:solidFill>
                  <a:prstClr val="black"/>
                </a:solidFill>
              </a:rPr>
              <a:pPr>
                <a:defRPr/>
              </a:pPr>
              <a:t>2022/2/23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7308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16838" cy="762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09F4A28-9EDE-4646-AADF-7AE9A05FCF38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276600" y="6477000"/>
            <a:ext cx="2895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623FB8-5E06-4C37-A1AF-38CDA1DDFC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8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4" y="647248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42518" cy="1072320"/>
            <a:chOff x="4929190" y="1428736"/>
            <a:chExt cx="319681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0017" y="1944768"/>
              <a:ext cx="2825987" cy="179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01281" y="3138222"/>
              <a:ext cx="2586371" cy="61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b="1" dirty="0">
                  <a:solidFill>
                    <a:schemeClr val="bg1"/>
                  </a:solidFill>
                </a:rPr>
                <a:t>LESS IS MORE</a:t>
              </a:r>
              <a:endParaRPr lang="zh-CN" altLang="en-US" sz="7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7" y="548680"/>
            <a:ext cx="188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4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4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4" y="240903"/>
            <a:ext cx="163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39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71FFC8A0-E5C6-4166-80A3-05C146AAD18C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34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1433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434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34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434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34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>
                <a:solidFill>
                  <a:srgbClr val="000000"/>
                </a:solidFill>
              </a:endParaRPr>
            </a:p>
          </p:txBody>
        </p:sp>
        <p:sp>
          <p:nvSpPr>
            <p:cNvPr id="1434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>
                <a:solidFill>
                  <a:srgbClr val="000000"/>
                </a:solidFill>
              </a:endParaRPr>
            </a:p>
          </p:txBody>
        </p:sp>
        <p:sp>
          <p:nvSpPr>
            <p:cNvPr id="1434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>
                <a:solidFill>
                  <a:srgbClr val="000000"/>
                </a:solidFill>
              </a:endParaRPr>
            </a:p>
          </p:txBody>
        </p:sp>
      </p:grp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435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AB4E4E6A-C967-400D-A598-EA405EE1C56A}" type="datetime4">
              <a:rPr lang="en-US" altLang="zh-CN">
                <a:solidFill>
                  <a:srgbClr val="1C1C1C"/>
                </a:solidFill>
              </a:rPr>
              <a:pPr/>
              <a:t>February 23, 2022</a:t>
            </a:fld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435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altLang="zh-CN">
                <a:solidFill>
                  <a:srgbClr val="1C1C1C"/>
                </a:solidFill>
              </a:rPr>
              <a:t>Data Mining: Concepts and Techniques</a:t>
            </a:r>
          </a:p>
        </p:txBody>
      </p:sp>
      <p:sp>
        <p:nvSpPr>
          <p:cNvPr id="1435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808A61A-5213-45F0-B0BE-A816198632AD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50C990-8FCB-4AA9-BF71-EAD6F4B98494}" type="slidenum">
              <a:rPr lang="en-US" altLang="zh-CN" sz="1400" smtClean="0">
                <a:solidFill>
                  <a:srgbClr val="1C1C1C"/>
                </a:solidFill>
                <a:ea typeface="SimSun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>
              <a:solidFill>
                <a:srgbClr val="1C1C1C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813134"/>
      </p:ext>
    </p:extLst>
  </p:cSld>
  <p:clrMapOvr>
    <a:masterClrMapping/>
  </p:clrMapOvr>
  <p:transition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EA9BCF-0DB4-41A5-8E64-9C8423C6CD1E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E54CA-7099-484E-8D27-5BE78B150F6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460692"/>
      </p:ext>
    </p:extLst>
  </p:cSld>
  <p:clrMapOvr>
    <a:masterClrMapping/>
  </p:clrMapOvr>
  <p:transition>
    <p:zo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834D3-F2F9-42BC-A262-C98FACC8FCF2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B055A-F97B-4B7E-911C-51DE7B27BFA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59533"/>
      </p:ext>
    </p:extLst>
  </p:cSld>
  <p:clrMapOvr>
    <a:masterClrMapping/>
  </p:clrMapOvr>
  <p:transition>
    <p:zo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00DB49-10A0-46CE-B791-2A35B8E54636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190E8-AB76-4D46-91D8-30212EB23E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74968"/>
      </p:ext>
    </p:extLst>
  </p:cSld>
  <p:clrMapOvr>
    <a:masterClrMapping/>
  </p:clrMapOvr>
  <p:transition>
    <p:zo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7CEFD-B6D8-42D3-A455-9CDAA0E36DB1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78F3ED-F802-489A-855F-59823EC6A09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2574"/>
      </p:ext>
    </p:extLst>
  </p:cSld>
  <p:clrMapOvr>
    <a:masterClrMapping/>
  </p:clrMapOvr>
  <p:transition>
    <p:zo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70777B-F61C-4145-B0DA-AE5F980CB31D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344C6F-C861-4E49-89B8-0A8D1A3FA21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89676"/>
      </p:ext>
    </p:extLst>
  </p:cSld>
  <p:clrMapOvr>
    <a:masterClrMapping/>
  </p:clrMapOvr>
  <p:transition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74336F-ADE3-4F47-AEAB-E9292C003E86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9625C-7A4C-4B9F-A7E9-8EE174A7A1B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0389"/>
      </p:ext>
    </p:extLst>
  </p:cSld>
  <p:clrMapOvr>
    <a:masterClrMapping/>
  </p:clrMapOvr>
  <p:transition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503276-48C6-4D73-8F26-6581A3B5E59C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0532D1-7A94-4F0B-ADCE-9A8B19345BB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15769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D4848C-D3F3-4E98-8398-BFA38649FDEE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33F1D-CCE2-4212-9779-8C1044878E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89979"/>
      </p:ext>
    </p:extLst>
  </p:cSld>
  <p:clrMapOvr>
    <a:masterClrMapping/>
  </p:clrMapOvr>
  <p:transition>
    <p:zo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EF2A75-DB89-4E02-896D-C21233A291A7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828794-E51F-4A4E-9BBE-B4DD30F3FBD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09643"/>
      </p:ext>
    </p:extLst>
  </p:cSld>
  <p:clrMapOvr>
    <a:masterClrMapping/>
  </p:clrMapOvr>
  <p:transition>
    <p:zo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228600"/>
            <a:ext cx="8458200" cy="632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04C68AA-0963-46F8-B8FC-A705FEE57F79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2766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B3C8339-17B2-4182-ABD8-BE0922EBAEA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1311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6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  <p:sldLayoutId id="2147483661" r:id="rId15"/>
    <p:sldLayoutId id="2147483692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17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76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1" r:id="rId13"/>
    <p:sldLayoutId id="2147483675" r:id="rId14"/>
    <p:sldLayoutId id="2147483676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F00503-B838-465D-AF8F-10099A3E7559}" type="datetime4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477000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4E198E-5109-438D-914E-22C9459EDC91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8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>
    <p:zoom/>
  </p:transition>
  <p:hf hdr="0"/>
  <p:txStyles>
    <p:titleStyle>
      <a:lvl1pPr algn="ctr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dirty="0">
                <a:solidFill>
                  <a:prstClr val="white"/>
                </a:solidFill>
                <a:latin typeface="Ebrima" pitchFamily="2" charset="0"/>
                <a:ea typeface="宋体" charset="0"/>
                <a:cs typeface="Ebrima" pitchFamily="2" charset="0"/>
              </a:rPr>
              <a:t>Big Data Analytics and Mining </a:t>
            </a: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404664"/>
            <a:ext cx="9144000" cy="6048672"/>
          </a:xfrm>
        </p:spPr>
      </p:pic>
    </p:spTree>
    <p:extLst>
      <p:ext uri="{BB962C8B-B14F-4D97-AF65-F5344CB8AC3E}">
        <p14:creationId xmlns:p14="http://schemas.microsoft.com/office/powerpoint/2010/main" val="6931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66.jpg"/>
          <p:cNvPicPr>
            <a:picLocks noChangeAspect="1"/>
          </p:cNvPicPr>
          <p:nvPr/>
        </p:nvPicPr>
        <p:blipFill>
          <a:blip r:embed="rId3"/>
          <a:srcRect l="27273" r="7954"/>
          <a:stretch>
            <a:fillRect/>
          </a:stretch>
        </p:blipFill>
        <p:spPr>
          <a:xfrm>
            <a:off x="2357422" y="4134949"/>
            <a:ext cx="1673422" cy="1714512"/>
          </a:xfrm>
          <a:prstGeom prst="rect">
            <a:avLst/>
          </a:prstGeom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4" cstate="print"/>
          <a:srcRect r="41211"/>
          <a:stretch>
            <a:fillRect/>
          </a:stretch>
        </p:blipFill>
        <p:spPr bwMode="auto">
          <a:xfrm>
            <a:off x="500034" y="1928802"/>
            <a:ext cx="1428760" cy="147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42" descr="2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4" y="4143380"/>
            <a:ext cx="1571636" cy="1702606"/>
          </a:xfrm>
          <a:prstGeom prst="rect">
            <a:avLst/>
          </a:prstGeom>
        </p:spPr>
      </p:pic>
      <p:pic>
        <p:nvPicPr>
          <p:cNvPr id="6" name="图片 40" descr="www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84" y="1964427"/>
            <a:ext cx="1576183" cy="139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5357818" y="3500438"/>
            <a:ext cx="32416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04804" y="3498850"/>
            <a:ext cx="3167064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3392479" y="1393017"/>
            <a:ext cx="2215372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15074" y="2143116"/>
            <a:ext cx="135732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 err="1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fMRI</a:t>
            </a: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/ DTI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768" y="5929330"/>
            <a:ext cx="1500197" cy="29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Stock Data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6143636" y="1928802"/>
            <a:ext cx="1512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>
              <a:latin typeface="Georgia" pitchFamily="18" charset="0"/>
            </a:endParaRPr>
          </a:p>
        </p:txBody>
      </p:sp>
      <p:pic>
        <p:nvPicPr>
          <p:cNvPr id="19" name="图片 31" descr="bayer_stock_2008.gif"/>
          <p:cNvPicPr>
            <a:picLocks noChangeAspect="1"/>
          </p:cNvPicPr>
          <p:nvPr/>
        </p:nvPicPr>
        <p:blipFill>
          <a:blip r:embed="rId7" cstate="print"/>
          <a:srcRect t="12903"/>
          <a:stretch>
            <a:fillRect/>
          </a:stretch>
        </p:blipFill>
        <p:spPr bwMode="auto">
          <a:xfrm>
            <a:off x="6715140" y="4071942"/>
            <a:ext cx="2000264" cy="187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椭圆 21"/>
          <p:cNvSpPr/>
          <p:nvPr/>
        </p:nvSpPr>
        <p:spPr bwMode="auto">
          <a:xfrm>
            <a:off x="3714744" y="2643183"/>
            <a:ext cx="1500198" cy="148014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r>
              <a:rPr kumimoji="0" lang="en-US" altLang="zh-CN" sz="2600" b="0" i="0" u="none" strike="noStrike" cap="none" normalizeH="0" baseline="0" dirty="0">
                <a:ln>
                  <a:noFill/>
                </a:ln>
                <a:effectLst/>
                <a:latin typeface="Arial Black" pitchFamily="34" charset="0"/>
              </a:rPr>
              <a:t>BIG</a:t>
            </a:r>
            <a:r>
              <a:rPr kumimoji="0" lang="en-US" altLang="zh-CN" sz="2600" b="0" i="0" u="none" strike="noStrike" cap="none" normalizeH="0" dirty="0">
                <a:ln>
                  <a:noFill/>
                </a:ln>
                <a:effectLst/>
                <a:latin typeface="Arial Black" pitchFamily="34" charset="0"/>
              </a:rPr>
              <a:t> DATA</a:t>
            </a:r>
            <a:endParaRPr kumimoji="0" lang="zh-CN" altLang="en-US" sz="2600" b="0" i="0" u="none" strike="noStrike" cap="none" normalizeH="0" baseline="0" dirty="0">
              <a:ln>
                <a:noFill/>
              </a:ln>
              <a:effectLst/>
              <a:latin typeface="Arial Black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rot="5400000">
            <a:off x="3317080" y="5388790"/>
            <a:ext cx="2223294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596" y="214290"/>
            <a:ext cx="257176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Media/</a:t>
            </a:r>
            <a:r>
              <a:rPr lang="en-US" altLang="zh-CN" sz="2000" b="1" dirty="0" err="1"/>
              <a:t>Entertainmet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sp>
        <p:nvSpPr>
          <p:cNvPr id="30" name="矩形 29"/>
          <p:cNvSpPr/>
          <p:nvPr/>
        </p:nvSpPr>
        <p:spPr>
          <a:xfrm>
            <a:off x="4471834" y="5920899"/>
            <a:ext cx="2073003" cy="29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Wall Mart: 2.5 PB/hour</a:t>
            </a:r>
          </a:p>
        </p:txBody>
      </p:sp>
      <p:pic>
        <p:nvPicPr>
          <p:cNvPr id="24" name="图片 32" descr="Yeast Genes.jpg"/>
          <p:cNvPicPr>
            <a:picLocks noChangeAspect="1"/>
          </p:cNvPicPr>
          <p:nvPr/>
        </p:nvPicPr>
        <p:blipFill>
          <a:blip r:embed="rId8" cstate="print"/>
          <a:srcRect l="14523" t="-5823" r="17012" b="59241"/>
          <a:stretch>
            <a:fillRect/>
          </a:stretch>
        </p:blipFill>
        <p:spPr bwMode="auto">
          <a:xfrm>
            <a:off x="5286380" y="2571744"/>
            <a:ext cx="250033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57158" y="3571876"/>
            <a:ext cx="185738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/>
              <a:t>Industry</a:t>
            </a:r>
            <a:endParaRPr lang="zh-CN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43438" y="239706"/>
            <a:ext cx="1571636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Healthcare</a:t>
            </a:r>
            <a:endParaRPr lang="zh-CN" altLang="en-US" sz="2000" b="1" dirty="0"/>
          </a:p>
        </p:txBody>
      </p:sp>
      <p:pic>
        <p:nvPicPr>
          <p:cNvPr id="32" name="图片 31" descr="hc-sunybuffal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334" y="714168"/>
            <a:ext cx="1473740" cy="1285884"/>
          </a:xfrm>
          <a:prstGeom prst="rect">
            <a:avLst/>
          </a:prstGeom>
        </p:spPr>
      </p:pic>
      <p:pic>
        <p:nvPicPr>
          <p:cNvPr id="33" name="图片 32" descr="hc-premier2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0074" y="714168"/>
            <a:ext cx="1447874" cy="128588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14876" y="2143116"/>
            <a:ext cx="9286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DNA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86446" y="6544068"/>
            <a:ext cx="335755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*Note: some pictures derived from Internet</a:t>
            </a:r>
            <a:endParaRPr lang="zh-CN" altLang="en-US" sz="1200" b="1" dirty="0"/>
          </a:p>
        </p:txBody>
      </p:sp>
      <p:sp>
        <p:nvSpPr>
          <p:cNvPr id="41" name="矩形 40"/>
          <p:cNvSpPr/>
          <p:nvPr/>
        </p:nvSpPr>
        <p:spPr>
          <a:xfrm>
            <a:off x="5357818" y="3571876"/>
            <a:ext cx="1723549" cy="427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E-commerce</a:t>
            </a:r>
            <a:endParaRPr lang="zh-CN" altLang="en-US" sz="2000" b="1" dirty="0"/>
          </a:p>
        </p:txBody>
      </p:sp>
      <p:pic>
        <p:nvPicPr>
          <p:cNvPr id="42" name="图片 41" descr="11.jpg"/>
          <p:cNvPicPr>
            <a:picLocks noChangeAspect="1"/>
          </p:cNvPicPr>
          <p:nvPr/>
        </p:nvPicPr>
        <p:blipFill>
          <a:blip r:embed="rId11"/>
          <a:srcRect l="10033"/>
          <a:stretch>
            <a:fillRect/>
          </a:stretch>
        </p:blipFill>
        <p:spPr>
          <a:xfrm>
            <a:off x="7548834" y="714168"/>
            <a:ext cx="1281145" cy="125719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858148" y="2643182"/>
            <a:ext cx="114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Gene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Sequence</a:t>
            </a:r>
            <a:endParaRPr lang="zh-CN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643802" y="2143116"/>
            <a:ext cx="1500198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Messenger Watch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50" name="图片 49" descr="1645361.jpg"/>
          <p:cNvPicPr>
            <a:picLocks noChangeAspect="1"/>
          </p:cNvPicPr>
          <p:nvPr/>
        </p:nvPicPr>
        <p:blipFill>
          <a:blip r:embed="rId12" cstate="print"/>
          <a:srcRect l="15133" r="13526"/>
          <a:stretch>
            <a:fillRect/>
          </a:stretch>
        </p:blipFill>
        <p:spPr>
          <a:xfrm>
            <a:off x="428596" y="4134949"/>
            <a:ext cx="1808502" cy="1714512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14348" y="5920899"/>
            <a:ext cx="736099" cy="29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Sensor</a:t>
            </a:r>
          </a:p>
        </p:txBody>
      </p:sp>
      <p:sp>
        <p:nvSpPr>
          <p:cNvPr id="54" name="矩形 53"/>
          <p:cNvSpPr/>
          <p:nvPr/>
        </p:nvSpPr>
        <p:spPr>
          <a:xfrm>
            <a:off x="2428860" y="5920899"/>
            <a:ext cx="1273105" cy="29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Manufacture </a:t>
            </a:r>
          </a:p>
        </p:txBody>
      </p:sp>
      <p:pic>
        <p:nvPicPr>
          <p:cNvPr id="35" name="图片 34" descr="01-retailers-guide-big-data-thumb.png"/>
          <p:cNvPicPr>
            <a:picLocks noChangeAspect="1"/>
          </p:cNvPicPr>
          <p:nvPr/>
        </p:nvPicPr>
        <p:blipFill>
          <a:blip r:embed="rId13"/>
          <a:srcRect t="5000" b="55000"/>
          <a:stretch>
            <a:fillRect/>
          </a:stretch>
        </p:blipFill>
        <p:spPr>
          <a:xfrm>
            <a:off x="500034" y="700061"/>
            <a:ext cx="3857652" cy="11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933491" y="6333017"/>
            <a:ext cx="706133" cy="251560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3" descr="Global-mos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98" y="1124744"/>
            <a:ext cx="5647167" cy="563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5496" y="1677048"/>
            <a:ext cx="3168352" cy="4445296"/>
          </a:xfrm>
          <a:prstGeom prst="rect">
            <a:avLst/>
          </a:prstGeom>
          <a:noFill/>
          <a:ln>
            <a:noFill/>
          </a:ln>
          <a:extLst/>
        </p:spPr>
        <p:txBody>
          <a:bodyPr lIns="9144" rIns="9144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41313" indent="-227013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5382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21097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6812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31384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35956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40528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45100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Flickr (3 billion photos) 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YouTube (83M videos)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Web (10B videos watched / m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o.</a:t>
            </a:r>
            <a:r>
              <a:rPr lang="en-US" altLang="zh-CN" sz="2000" dirty="0">
                <a:latin typeface="Arial" pitchFamily="34" charset="0"/>
              </a:rPr>
              <a:t>)</a:t>
            </a:r>
            <a:endParaRPr lang="en-US" altLang="ko-KR" sz="2000" dirty="0">
              <a:latin typeface="Arial" pitchFamily="34" charset="0"/>
              <a:ea typeface="Gulim" pitchFamily="34" charset="-127"/>
            </a:endParaRP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Digital photos (500 billion / year)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All broadcast (70,000TB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</a:t>
            </a:r>
            <a:r>
              <a:rPr lang="en-US" altLang="zh-CN" sz="2000" dirty="0">
                <a:latin typeface="Arial" pitchFamily="34" charset="0"/>
              </a:rPr>
              <a:t>/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</a:t>
            </a:r>
            <a:r>
              <a:rPr lang="en-US" altLang="zh-CN" sz="2000" dirty="0">
                <a:latin typeface="Arial" pitchFamily="34" charset="0"/>
              </a:rPr>
              <a:t>year)</a:t>
            </a:r>
            <a:endParaRPr lang="en-US" altLang="ko-KR" sz="2000" dirty="0">
              <a:latin typeface="Arial" pitchFamily="34" charset="0"/>
              <a:ea typeface="Gulim" pitchFamily="34" charset="-127"/>
            </a:endParaRP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Yahoo! </a:t>
            </a:r>
            <a:r>
              <a:rPr lang="en-US" altLang="ko-KR" sz="2000" dirty="0" err="1">
                <a:latin typeface="Arial" pitchFamily="34" charset="0"/>
                <a:ea typeface="Gulim" pitchFamily="34" charset="-127"/>
              </a:rPr>
              <a:t>Webmap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(3 trillion links, 300TB compressed, 5PB disk)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Human genome (2-30TB </a:t>
            </a:r>
            <a:r>
              <a:rPr lang="en-US" altLang="ko-KR" sz="2000" dirty="0" err="1">
                <a:latin typeface="Arial" pitchFamily="34" charset="0"/>
                <a:ea typeface="Gulim" pitchFamily="34" charset="-127"/>
              </a:rPr>
              <a:t>uncomp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.)</a:t>
            </a:r>
            <a:endParaRPr lang="en-US" altLang="zh-CN" sz="1800" dirty="0">
              <a:latin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199" y="1077830"/>
            <a:ext cx="424408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</a:rPr>
              <a:t>Examples</a:t>
            </a:r>
            <a:endParaRPr lang="zh-CN" altLang="en-US" sz="3200" b="1" dirty="0">
              <a:solidFill>
                <a:srgbClr val="0036A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68005"/>
            <a:ext cx="3491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“Era of Big Data” 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7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96764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Big data popularity on the web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1" y="1990360"/>
            <a:ext cx="80676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32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52936"/>
            <a:ext cx="8747986" cy="1339850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rgbClr val="0036A2"/>
                </a:solidFill>
                <a:latin typeface="Arial" charset="0"/>
                <a:ea typeface="宋体" pitchFamily="2" charset="-122"/>
                <a:cs typeface="+mn-cs"/>
              </a:rPr>
              <a:t>“Era </a:t>
            </a:r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  <a:cs typeface="+mn-cs"/>
              </a:rPr>
              <a:t>of Big Data” – WHY?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690" y="787285"/>
            <a:ext cx="7543800" cy="884645"/>
          </a:xfrm>
        </p:spPr>
        <p:txBody>
          <a:bodyPr/>
          <a:lstStyle/>
          <a:p>
            <a:r>
              <a:rPr lang="en-US" altLang="zh-CN" dirty="0"/>
              <a:t>Enabler</a:t>
            </a:r>
            <a:r>
              <a:rPr lang="zh-CN" altLang="en-US" dirty="0"/>
              <a:t>：</a:t>
            </a:r>
            <a:r>
              <a:rPr lang="en-US" altLang="zh-CN" dirty="0"/>
              <a:t>Data storage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92" y="1671930"/>
            <a:ext cx="6963508" cy="495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46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1" y="836712"/>
            <a:ext cx="8695591" cy="1339850"/>
          </a:xfrm>
        </p:spPr>
        <p:txBody>
          <a:bodyPr>
            <a:normAutofit/>
          </a:bodyPr>
          <a:lstStyle/>
          <a:p>
            <a:r>
              <a:rPr lang="en-US" altLang="zh-CN" dirty="0"/>
              <a:t>Enabler</a:t>
            </a:r>
            <a:r>
              <a:rPr lang="zh-CN" altLang="en-US" dirty="0"/>
              <a:t>：</a:t>
            </a:r>
            <a:r>
              <a:rPr lang="en-US" altLang="zh-CN" dirty="0"/>
              <a:t>Computation Power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4" y="1860327"/>
            <a:ext cx="6904526" cy="496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6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563" y="836712"/>
            <a:ext cx="7543800" cy="1450757"/>
          </a:xfrm>
        </p:spPr>
        <p:txBody>
          <a:bodyPr/>
          <a:lstStyle/>
          <a:p>
            <a:r>
              <a:rPr lang="en-US" altLang="zh-CN" dirty="0"/>
              <a:t>Enabler</a:t>
            </a:r>
            <a:r>
              <a:rPr lang="zh-CN" altLang="en-US" dirty="0"/>
              <a:t>：</a:t>
            </a:r>
            <a:r>
              <a:rPr lang="en-US" altLang="zh-CN" dirty="0"/>
              <a:t>Data availability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20" y="1710170"/>
            <a:ext cx="6917348" cy="491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03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239" y="1420387"/>
            <a:ext cx="6917392" cy="114493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</a:rPr>
              <a:t>Data available from social networks and mobile devices</a:t>
            </a:r>
            <a:endParaRPr lang="zh-CN" altLang="en-US" sz="3200" b="1" dirty="0">
              <a:solidFill>
                <a:srgbClr val="0036A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1201815" y="2923938"/>
            <a:ext cx="3237361" cy="2325260"/>
            <a:chOff x="320661" y="1694798"/>
            <a:chExt cx="3237361" cy="2325260"/>
          </a:xfrm>
        </p:grpSpPr>
        <p:pic>
          <p:nvPicPr>
            <p:cNvPr id="6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7" name="TextBox 17"/>
            <p:cNvSpPr txBox="1"/>
            <p:nvPr/>
          </p:nvSpPr>
          <p:spPr>
            <a:xfrm>
              <a:off x="320661" y="3312172"/>
              <a:ext cx="3237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2000" dirty="0"/>
                <a:t>(all of us are generating data)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7371" y="3212976"/>
            <a:ext cx="3532890" cy="1872695"/>
            <a:chOff x="5508104" y="2482368"/>
            <a:chExt cx="3532890" cy="1872695"/>
          </a:xfrm>
        </p:grpSpPr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2482368"/>
              <a:ext cx="797063" cy="797063"/>
            </a:xfrm>
            <a:prstGeom prst="rect">
              <a:avLst/>
            </a:prstGeom>
          </p:spPr>
        </p:pic>
        <p:pic>
          <p:nvPicPr>
            <p:cNvPr id="10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2492896"/>
              <a:ext cx="877460" cy="795663"/>
            </a:xfrm>
            <a:prstGeom prst="rect">
              <a:avLst/>
            </a:prstGeom>
          </p:spPr>
        </p:pic>
        <p:sp>
          <p:nvSpPr>
            <p:cNvPr id="11" name="TextBox 19"/>
            <p:cNvSpPr txBox="1"/>
            <p:nvPr/>
          </p:nvSpPr>
          <p:spPr>
            <a:xfrm>
              <a:off x="5508104" y="3647177"/>
              <a:ext cx="35328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2000" dirty="0"/>
                <a:t>(tracking all objects all the time)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7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01" y="844113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The Model Has Changed…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460" y="2020800"/>
            <a:ext cx="8144480" cy="69150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Changed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FF"/>
                </a:solidFill>
                <a:latin typeface="Calibri" panose="020F0502020204030204"/>
              </a:rPr>
              <a:t>Old Model: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Few companies are generating data, all others are consuming data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FF"/>
                  </a:solidFill>
                  <a:latin typeface="Calibri" panose="020F0502020204030204"/>
                </a:rPr>
                <a:t>New Model: </a:t>
              </a:r>
              <a:r>
                <a:rPr lang="en-US" dirty="0">
                  <a:solidFill>
                    <a:srgbClr val="000000"/>
                  </a:solidFill>
                  <a:latin typeface="Calibri" panose="020F0502020204030204"/>
                </a:rPr>
                <a:t>all of us are generating data, and all of us are consuming data 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44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88913"/>
            <a:ext cx="8229600" cy="8509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TextBook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and More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1340768"/>
            <a:ext cx="7128023" cy="4530725"/>
          </a:xfrm>
          <a:prstGeom prst="rect">
            <a:avLst/>
          </a:prstGeom>
        </p:spPr>
        <p:txBody>
          <a:bodyPr/>
          <a:lstStyle/>
          <a:p>
            <a:pPr eaLnBrk="1" hangingPunct="1">
              <a:spcAft>
                <a:spcPts val="60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Textbook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Mining of Massive Datasets </a:t>
            </a:r>
          </a:p>
          <a:p>
            <a:pPr marL="457200" lvl="1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Jure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Leskovec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Anand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Rajaraman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, and U.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[Sold by Cambridge Univ. Press,  and available at www.mmds.org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]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60000"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Reference Book</a:t>
            </a:r>
          </a:p>
          <a:p>
            <a:pPr marL="400050" lvl="1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Data Mining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Concept and Techniques</a:t>
            </a:r>
          </a:p>
          <a:p>
            <a:pPr marL="400050" lvl="1" indent="0">
              <a:spcAft>
                <a:spcPts val="600"/>
              </a:spcAft>
              <a:buNone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Jiawei Han, Micheline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Kamber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 and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Jian Pei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Online Open Courses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Mining of Massive Datasets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Machine Learning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Andrew Ng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14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6782" y="2132856"/>
            <a:ext cx="73448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WHAT IS BIG DATA</a:t>
            </a:r>
            <a:r>
              <a:rPr lang="zh-CN" altLang="en-US" sz="3600" b="1" dirty="0"/>
              <a:t>？ </a:t>
            </a:r>
            <a:endParaRPr lang="en-US" altLang="zh-CN" sz="3600" b="1" dirty="0"/>
          </a:p>
        </p:txBody>
      </p:sp>
      <p:sp>
        <p:nvSpPr>
          <p:cNvPr id="5" name="矩形 4"/>
          <p:cNvSpPr/>
          <p:nvPr/>
        </p:nvSpPr>
        <p:spPr>
          <a:xfrm>
            <a:off x="1331640" y="3645024"/>
            <a:ext cx="6987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What can we derive from big data?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4755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404664"/>
            <a:ext cx="81439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</a:rPr>
              <a:t>BIG DATA: </a:t>
            </a:r>
            <a:r>
              <a:rPr lang="en-US" altLang="zh-CN" sz="3200" b="1" dirty="0">
                <a:solidFill>
                  <a:srgbClr val="000000"/>
                </a:solidFill>
              </a:rPr>
              <a:t>What It Is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000000"/>
                </a:solidFill>
              </a:rPr>
              <a:t>Big data </a:t>
            </a:r>
            <a:r>
              <a:rPr lang="en-US" sz="2000" dirty="0">
                <a:solidFill>
                  <a:srgbClr val="000000"/>
                </a:solidFill>
              </a:rPr>
              <a:t>is a buzzword, or catch-phrase, used to describe a massive volume of both structured and unstructured data that is so large that it's difficult to process using traditional database and software techniques.  (</a:t>
            </a:r>
            <a:r>
              <a:rPr lang="en-US" dirty="0">
                <a:solidFill>
                  <a:srgbClr val="000000"/>
                </a:solidFill>
              </a:rPr>
              <a:t>IDC white paper, 2011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图片 2" descr="页面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3071810"/>
            <a:ext cx="5583508" cy="3071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422" y="6215082"/>
            <a:ext cx="4000528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</a:rPr>
              <a:t>Xingdong</a:t>
            </a:r>
            <a:r>
              <a:rPr lang="en-US" altLang="zh-CN" sz="1400" dirty="0">
                <a:solidFill>
                  <a:srgbClr val="000000"/>
                </a:solidFill>
              </a:rPr>
              <a:t> Wu et al., IEEE TKDE 2014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5936" y="2276872"/>
            <a:ext cx="416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EE5804"/>
                </a:solidFill>
              </a:rPr>
              <a:t>Small data vs. Big data</a:t>
            </a:r>
            <a:endParaRPr lang="zh-CN" altLang="en-US" sz="3200" b="1" dirty="0">
              <a:solidFill>
                <a:srgbClr val="EE58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06" y="142852"/>
            <a:ext cx="8001056" cy="587441"/>
          </a:xfrm>
          <a:prstGeom prst="rect">
            <a:avLst/>
          </a:prstGeom>
          <a:noFill/>
        </p:spPr>
        <p:txBody>
          <a:bodyPr wrap="square" lIns="108000" tIns="108000" bIns="10800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FOUR V’s of BIG DATA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0" y="785794"/>
            <a:ext cx="9144000" cy="1588"/>
          </a:xfrm>
          <a:prstGeom prst="lin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 descr="4-Vs-of-big-da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785794"/>
            <a:ext cx="9144001" cy="59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980728"/>
            <a:ext cx="7543800" cy="838140"/>
          </a:xfrm>
        </p:spPr>
        <p:txBody>
          <a:bodyPr/>
          <a:lstStyle/>
          <a:p>
            <a:r>
              <a:rPr lang="en-US" dirty="0"/>
              <a:t>Some Make it 4V’s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971600" y="5046626"/>
            <a:ext cx="7272808" cy="1530401"/>
          </a:xfrm>
          <a:prstGeom prst="rect">
            <a:avLst/>
          </a:prstGeom>
          <a:noFill/>
          <a:ln w="12700">
            <a:solidFill>
              <a:srgbClr val="000000"/>
            </a:solidFill>
            <a:prstDash val="lgDash"/>
            <a:miter lim="800000"/>
            <a:headEnd/>
            <a:tailEnd/>
          </a:ln>
          <a:effectLst/>
        </p:spPr>
        <p:txBody>
          <a:bodyPr wrap="square" lIns="108000" tIns="72000" rIns="72000" bIns="72000">
            <a:spAutoFit/>
          </a:bodyPr>
          <a:lstStyle/>
          <a:p>
            <a:r>
              <a:rPr lang="en-US" altLang="zh-CN" sz="2200" b="1" kern="0" dirty="0">
                <a:solidFill>
                  <a:srgbClr val="00B0F0"/>
                </a:solidFill>
                <a:latin typeface="Arial" pitchFamily="34" charset="0"/>
                <a:ea typeface="+mn-ea"/>
                <a:cs typeface="Arial" pitchFamily="34" charset="0"/>
              </a:rPr>
              <a:t>Data mining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consists of applying data analysis and discovery algorithms that, under acceptable computational efficiency limitations, produce a particular  enumeration of patterns over the data [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Fayyad  et al.,1996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]. </a:t>
            </a:r>
            <a:endParaRPr lang="en-US" altLang="zh-CN" sz="22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7826" y="-917"/>
            <a:ext cx="4248150" cy="909637"/>
          </a:xfrm>
        </p:spPr>
        <p:txBody>
          <a:bodyPr/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Data Mining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3779912" y="2348881"/>
            <a:ext cx="433388" cy="3600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9592" y="1384320"/>
            <a:ext cx="7704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i="1" dirty="0">
                <a:latin typeface="Times New Roman" pitchFamily="18" charset="0"/>
                <a:cs typeface="Times New Roman" pitchFamily="18" charset="0"/>
              </a:rPr>
              <a:t>How to automatically understand and analyze these increasing amount of data effectively and efficiently ?</a:t>
            </a:r>
            <a:endParaRPr lang="zh-CN" altLang="en-US" sz="2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9632" y="2708920"/>
            <a:ext cx="64807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0B0F0"/>
                </a:solidFill>
              </a:rPr>
              <a:t>Knowledge Discovery in Databases (KDD)</a:t>
            </a:r>
            <a:endParaRPr lang="zh-CN" altLang="en-US" sz="2200" b="1" dirty="0">
              <a:solidFill>
                <a:srgbClr val="00B0F0"/>
              </a:solidFill>
            </a:endParaRPr>
          </a:p>
        </p:txBody>
      </p:sp>
      <p:pic>
        <p:nvPicPr>
          <p:cNvPr id="13" name="图片 12" descr="kddProce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272274"/>
            <a:ext cx="7200800" cy="159572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508104" y="3306756"/>
            <a:ext cx="533467" cy="504056"/>
          </a:xfrm>
          <a:prstGeom prst="roundRect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87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ChangeArrowheads="1"/>
          </p:cNvSpPr>
          <p:nvPr/>
        </p:nvSpPr>
        <p:spPr bwMode="auto">
          <a:xfrm>
            <a:off x="179512" y="188640"/>
            <a:ext cx="8431213" cy="45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History of Data Mining</a:t>
            </a:r>
            <a:endParaRPr kumimoji="1" lang="zh-CN" altLang="en-US" sz="2800" b="1" dirty="0">
              <a:solidFill>
                <a:schemeClr val="bg1"/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528" y="980728"/>
            <a:ext cx="8458200" cy="52578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1989 IJCAI Workshop on Knowledge Discovery in Databases 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Knowledge Discovery in Databases (G. </a:t>
            </a:r>
            <a:r>
              <a:rPr lang="en-US" altLang="zh-CN" sz="2000" dirty="0" err="1">
                <a:ea typeface="SimSun" panose="02010600030101010101" pitchFamily="2" charset="-122"/>
              </a:rPr>
              <a:t>Piatetsky</a:t>
            </a:r>
            <a:r>
              <a:rPr lang="en-US" altLang="zh-CN" sz="2000" dirty="0">
                <a:ea typeface="SimSun" panose="02010600030101010101" pitchFamily="2" charset="-122"/>
              </a:rPr>
              <a:t>-Shapiro and W. Frawley, 1991)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1991-1994 Workshops on Knowledge Discovery in Databases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Advances in Knowledge Discovery and Data Mining (U. Fayyad, G. </a:t>
            </a:r>
            <a:r>
              <a:rPr lang="en-US" altLang="zh-CN" sz="2000" dirty="0" err="1">
                <a:ea typeface="SimSun" panose="02010600030101010101" pitchFamily="2" charset="-122"/>
              </a:rPr>
              <a:t>Piatetsky</a:t>
            </a:r>
            <a:r>
              <a:rPr lang="en-US" altLang="zh-CN" sz="2000" dirty="0">
                <a:ea typeface="SimSun" panose="02010600030101010101" pitchFamily="2" charset="-122"/>
              </a:rPr>
              <a:t>-Shapiro, P. Smyth, and R. </a:t>
            </a:r>
            <a:r>
              <a:rPr lang="en-US" altLang="zh-CN" sz="2000" dirty="0" err="1">
                <a:ea typeface="SimSun" panose="02010600030101010101" pitchFamily="2" charset="-122"/>
              </a:rPr>
              <a:t>Uthurusamy</a:t>
            </a:r>
            <a:r>
              <a:rPr lang="en-US" altLang="zh-CN" sz="2000" dirty="0">
                <a:ea typeface="SimSun" panose="02010600030101010101" pitchFamily="2" charset="-122"/>
              </a:rPr>
              <a:t>, 1996)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1995-1998 International Conferences on Knowledge Discovery in Databases and Data Mining (KDD’95-98)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Journal of Data Mining and Knowledge Discovery (1997)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ACM SIGKDD conferences since 1998 and SIGKDD Explorations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More conferences on data mining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PAKDD (1997), PKDD (1997), SIAM-Data Mining (2001), (IEEE) ICDM (2001), etc.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ACM Transactions on KDD starting in 2007</a:t>
            </a:r>
          </a:p>
        </p:txBody>
      </p:sp>
    </p:spTree>
    <p:extLst>
      <p:ext uri="{BB962C8B-B14F-4D97-AF65-F5344CB8AC3E}">
        <p14:creationId xmlns:p14="http://schemas.microsoft.com/office/powerpoint/2010/main" val="327176157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2708920"/>
            <a:ext cx="604582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Potential Applications</a:t>
            </a:r>
          </a:p>
          <a:p>
            <a:endParaRPr lang="en-US" altLang="zh-CN" sz="40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WHAT DATA MINING CAN DO FOR US?</a:t>
            </a:r>
            <a:endParaRPr lang="zh-CN" altLang="en-US" sz="48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4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382000" cy="6858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CN" sz="3200" b="1" dirty="0">
                <a:solidFill>
                  <a:schemeClr val="bg1"/>
                </a:solidFill>
                <a:ea typeface="SimSun" panose="02010600030101010101" pitchFamily="2" charset="-122"/>
              </a:rPr>
              <a:t>Market Analysis and Management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8418513" cy="51054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Target marketing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Find clusters of “model” customers who share the same characteristics: interest, income level, spending habits, etc.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Determine customer purchasing patterns over time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Cross-market analysis </a:t>
            </a:r>
            <a:r>
              <a:rPr lang="en-US" altLang="zh-CN" sz="2400" dirty="0">
                <a:ea typeface="SimSun" panose="02010600030101010101" pitchFamily="2" charset="-122"/>
              </a:rPr>
              <a:t>—Find associations/co-relations between product sales, &amp; predict based on such association 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Customer profiling—</a:t>
            </a:r>
            <a:r>
              <a:rPr lang="en-US" altLang="zh-CN" sz="2400" dirty="0">
                <a:ea typeface="SimSun" panose="02010600030101010101" pitchFamily="2" charset="-122"/>
              </a:rPr>
              <a:t>What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ea typeface="SimSun" panose="02010600030101010101" pitchFamily="2" charset="-122"/>
              </a:rPr>
              <a:t>types of customers buy what products (clustering or classification)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Customer requirement analysis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Identify the best products for different groups of customers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Predict what factors will attract new customer</a:t>
            </a:r>
          </a:p>
        </p:txBody>
      </p:sp>
    </p:spTree>
    <p:extLst>
      <p:ext uri="{BB962C8B-B14F-4D97-AF65-F5344CB8AC3E}">
        <p14:creationId xmlns:p14="http://schemas.microsoft.com/office/powerpoint/2010/main" val="2996521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624"/>
            <a:ext cx="9144000" cy="70485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CN" sz="2800" b="1" dirty="0">
                <a:solidFill>
                  <a:schemeClr val="bg1"/>
                </a:solidFill>
                <a:ea typeface="SimSun" panose="02010600030101010101" pitchFamily="2" charset="-122"/>
              </a:rPr>
              <a:t>Corporate Analysis &amp; Risk Management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0292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Finance planning and asset evaluation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cash flow analysis and prediction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contingent claim analysis to evaluate assets 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cross-sectional and time series analysis (financial-ratio, trend analysis, etc.)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Resource planning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summarize and compare the resources and spending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Competition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monitor competitors and market directions 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group customers into classes and a class-based pricing procedure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set pricing strategy in a highly competitive market</a:t>
            </a:r>
          </a:p>
        </p:txBody>
      </p:sp>
    </p:spTree>
    <p:extLst>
      <p:ext uri="{BB962C8B-B14F-4D97-AF65-F5344CB8AC3E}">
        <p14:creationId xmlns:p14="http://schemas.microsoft.com/office/powerpoint/2010/main" val="2852526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927BA-469D-44C2-A456-16E659E92998}" type="datetime4">
              <a:rPr lang="en-US" altLang="zh-CN">
                <a:solidFill>
                  <a:srgbClr val="000000"/>
                </a:solidFill>
              </a:rPr>
              <a:pPr/>
              <a:t>February 23,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CAB9-8A7E-4BB9-AD4D-A2BD53598503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6858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CN" sz="2800" b="1" dirty="0">
                <a:solidFill>
                  <a:schemeClr val="bg1"/>
                </a:solidFill>
                <a:ea typeface="SimSun" panose="02010600030101010101" pitchFamily="2" charset="-122"/>
              </a:rPr>
              <a:t>Fraud Detection &amp; Mining Unusual Patterns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257800"/>
          </a:xfrm>
          <a:noFill/>
          <a:ln/>
        </p:spPr>
        <p:txBody>
          <a:bodyPr lIns="92075" tIns="46038" rIns="92075" bIns="46038"/>
          <a:lstStyle/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Auto insurance</a:t>
            </a:r>
            <a:r>
              <a:rPr lang="en-US" altLang="zh-CN" sz="2000" dirty="0">
                <a:ea typeface="SimSun" panose="02010600030101010101" pitchFamily="2" charset="-122"/>
              </a:rPr>
              <a:t>: ring of collisions 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Money laundering</a:t>
            </a:r>
            <a:r>
              <a:rPr lang="en-US" altLang="zh-CN" sz="2000" u="sng" dirty="0">
                <a:ea typeface="SimSun" panose="02010600030101010101" pitchFamily="2" charset="-122"/>
              </a:rPr>
              <a:t>:</a:t>
            </a:r>
            <a:r>
              <a:rPr lang="en-US" altLang="zh-CN" sz="2000" dirty="0">
                <a:ea typeface="SimSun" panose="02010600030101010101" pitchFamily="2" charset="-122"/>
              </a:rPr>
              <a:t> suspicious monetary transactions 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Medical insurance</a:t>
            </a:r>
            <a:endParaRPr lang="en-US" altLang="zh-CN" sz="2000" b="1" dirty="0">
              <a:ea typeface="SimSun" panose="02010600030101010101" pitchFamily="2" charset="-122"/>
            </a:endParaRP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Professional patients, ring of doctors, and ring of references</a:t>
            </a: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Unnecessary or correlated screening tests</a:t>
            </a:r>
            <a:endParaRPr lang="en-US" altLang="zh-CN" sz="1800" dirty="0">
              <a:ea typeface="SimSun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Telecommunications: phone-call fraud</a:t>
            </a:r>
            <a:endParaRPr lang="en-US" altLang="zh-CN" sz="1800" b="1" dirty="0">
              <a:ea typeface="SimSun" panose="02010600030101010101" pitchFamily="2" charset="-122"/>
            </a:endParaRP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Phone call model: destination of the call, duration, time of day or week.  Analyze patterns that deviate from an expected norm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Retail industry</a:t>
            </a: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Analysts estimate that 38% of retail shrink is due to dishonest employees</a:t>
            </a:r>
          </a:p>
        </p:txBody>
      </p:sp>
    </p:spTree>
    <p:extLst>
      <p:ext uri="{BB962C8B-B14F-4D97-AF65-F5344CB8AC3E}">
        <p14:creationId xmlns:p14="http://schemas.microsoft.com/office/powerpoint/2010/main" val="143561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95536" y="2564904"/>
            <a:ext cx="8208963" cy="1728788"/>
          </a:xfrm>
          <a:prstGeom prst="rect">
            <a:avLst/>
          </a:prstGeom>
        </p:spPr>
        <p:txBody>
          <a:bodyPr anchor="ctr"/>
          <a:lstStyle>
            <a:lvl1pPr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1pPr>
            <a:lvl2pPr marL="742950" indent="-28575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2pPr>
            <a:lvl3pPr marL="11430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3pPr>
            <a:lvl4pPr marL="16002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4pPr>
            <a:lvl5pPr marL="20574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9pPr>
          </a:lstStyle>
          <a:p>
            <a:pPr algn="ctr"/>
            <a:endParaRPr lang="de-DE" altLang="zh-CN" sz="3200" b="1" dirty="0">
              <a:solidFill>
                <a:srgbClr val="333333"/>
              </a:solidFill>
              <a:latin typeface="Calibri" pitchFamily="34" charset="0"/>
              <a:ea typeface="方正姚体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483768" y="2492896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6A2"/>
                </a:solidFill>
                <a:latin typeface="Britannic Bold" pitchFamily="34" charset="0"/>
              </a:rPr>
              <a:t>What will we talk?</a:t>
            </a:r>
          </a:p>
        </p:txBody>
      </p:sp>
    </p:spTree>
    <p:extLst>
      <p:ext uri="{BB962C8B-B14F-4D97-AF65-F5344CB8AC3E}">
        <p14:creationId xmlns:p14="http://schemas.microsoft.com/office/powerpoint/2010/main" val="384737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647700" y="4581128"/>
            <a:ext cx="8267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The judgment is very timely and effective.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Flu Prediction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279154" y="1268760"/>
            <a:ext cx="5638528" cy="457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Google engineers published a paper in the famous "Nature" science journal. Identify </a:t>
            </a:r>
            <a:r>
              <a:rPr lang="en-US" altLang="zh-CN" sz="2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45 key words of flu and put them in a mathematical model</a:t>
            </a: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. The predictions are in line with the official published facts and, like the CDC.</a:t>
            </a:r>
          </a:p>
          <a:p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12640"/>
            <a:ext cx="2803693" cy="9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2627313" y="1981200"/>
            <a:ext cx="62880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latin typeface="Times" panose="02020603050405020304" pitchFamily="18" charset="0"/>
                <a:ea typeface="楷体" pitchFamily="49" charset="-122"/>
                <a:cs typeface="Times" panose="02020603050405020304" pitchFamily="18" charset="0"/>
              </a:rPr>
              <a:t>BT releases a new product that needs to be recommended to its customers via direct mail.</a:t>
            </a:r>
            <a:endParaRPr lang="zh-CN" altLang="en-US" sz="3200" dirty="0">
              <a:solidFill>
                <a:srgbClr val="FF6600"/>
              </a:solidFill>
              <a:latin typeface="Times" panose="02020603050405020304" pitchFamily="18" charset="0"/>
              <a:ea typeface="黑体" pitchFamily="49" charset="-122"/>
              <a:cs typeface="Times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sz="3200" dirty="0">
              <a:solidFill>
                <a:srgbClr val="FF6600"/>
              </a:solidFill>
              <a:latin typeface="Times"/>
              <a:ea typeface="黑体" pitchFamily="49" charset="-122"/>
            </a:endParaRPr>
          </a:p>
        </p:txBody>
      </p:sp>
      <p:graphicFrame>
        <p:nvGraphicFramePr>
          <p:cNvPr id="112644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7700" y="1916113"/>
          <a:ext cx="1600200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Document" r:id="rId4" imgW="1699260" imgH="1135380" progId="Word.Document.8">
                  <p:embed/>
                </p:oleObj>
              </mc:Choice>
              <mc:Fallback>
                <p:oleObj name="Document" r:id="rId4" imgW="1699260" imgH="11353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916113"/>
                        <a:ext cx="1600200" cy="1528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647700" y="4953000"/>
            <a:ext cx="8267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The Reponses of direct mails improves 100</a:t>
            </a:r>
            <a:r>
              <a:rPr lang="zh-CN" altLang="en-US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％。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Telecom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2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1843286"/>
            <a:ext cx="1905000" cy="1531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2971800" y="1828800"/>
            <a:ext cx="5867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latin typeface="Times" panose="02020603050405020304" pitchFamily="18" charset="0"/>
                <a:ea typeface="楷体" pitchFamily="49" charset="-122"/>
                <a:cs typeface="Times" panose="02020603050405020304" pitchFamily="18" charset="0"/>
              </a:rPr>
              <a:t>GUS retailers need to accurately predict future product sales to reduce inventory costs. </a:t>
            </a:r>
            <a:endParaRPr lang="zh-CN" altLang="en-US" sz="3200" dirty="0">
              <a:latin typeface="Times" panose="02020603050405020304" pitchFamily="18" charset="0"/>
              <a:ea typeface="楷体" pitchFamily="49" charset="-122"/>
              <a:cs typeface="Times" panose="02020603050405020304" pitchFamily="18" charset="0"/>
            </a:endParaRP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1447800" y="4419600"/>
            <a:ext cx="6858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Data mining methods reduce inventory costs more than 3.8% original cost.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Retail 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9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  <p:bldP spid="11366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217738"/>
            <a:ext cx="2665413" cy="7461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916238" y="1676400"/>
            <a:ext cx="60482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latin typeface="Times" panose="02020603050405020304" pitchFamily="18" charset="0"/>
                <a:ea typeface="楷体" pitchFamily="49" charset="-122"/>
                <a:cs typeface="Times" panose="02020603050405020304" pitchFamily="18" charset="0"/>
              </a:rPr>
              <a:t>HSBC needs to classify its growing customers and find the most valuable customer for each product.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371600" y="45720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>
              <a:latin typeface="Times"/>
            </a:endParaRP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1371600" y="4724400"/>
            <a:ext cx="7239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Marketing expenses decreased by 30%.</a:t>
            </a:r>
            <a:endParaRPr lang="zh-CN" altLang="en-US" sz="3200" dirty="0">
              <a:solidFill>
                <a:srgbClr val="FF6600"/>
              </a:solidFill>
              <a:latin typeface="Times"/>
              <a:ea typeface="黑体" pitchFamily="49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Example——Bank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矩形 3"/>
          <p:cNvSpPr>
            <a:spLocks noChangeArrowheads="1"/>
          </p:cNvSpPr>
          <p:nvPr/>
        </p:nvSpPr>
        <p:spPr bwMode="auto">
          <a:xfrm>
            <a:off x="1381992" y="3140968"/>
            <a:ext cx="6380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 Data Mining Tasks</a:t>
            </a:r>
            <a:endParaRPr lang="zh-CN" altLang="en-US" sz="4000" b="1" dirty="0">
              <a:solidFill>
                <a:srgbClr val="0036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04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5367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1. Association Rule Mining: </a:t>
            </a:r>
            <a:r>
              <a:rPr lang="en-US" altLang="zh-CN" sz="2000" b="1" dirty="0">
                <a:solidFill>
                  <a:schemeClr val="bg1"/>
                </a:solidFill>
              </a:rPr>
              <a:t>4G transfer analysis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48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9"/>
          <p:cNvSpPr txBox="1">
            <a:spLocks noChangeArrowheads="1"/>
          </p:cNvSpPr>
          <p:nvPr/>
        </p:nvSpPr>
        <p:spPr bwMode="auto">
          <a:xfrm>
            <a:off x="1212850" y="6232085"/>
            <a:ext cx="7775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(c) Level 1                       (d)  Level 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(e) Level 3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652" name="Text Box 11"/>
          <p:cNvSpPr txBox="1">
            <a:spLocks noChangeArrowheads="1"/>
          </p:cNvSpPr>
          <p:nvPr/>
        </p:nvSpPr>
        <p:spPr bwMode="auto">
          <a:xfrm>
            <a:off x="1547813" y="3429000"/>
            <a:ext cx="698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(a) Fiber density plot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(b) Hierarchical tree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7653" name="Picture 15" descr="C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25538"/>
            <a:ext cx="38163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6" descr="R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93813"/>
            <a:ext cx="2916238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7" descr="Sagittal_l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925888"/>
            <a:ext cx="2592387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8" descr="Sagittal_l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3997325"/>
            <a:ext cx="2598738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9" descr="Sagittal_l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997325"/>
            <a:ext cx="263842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 Box 17"/>
          <p:cNvSpPr txBox="1">
            <a:spLocks noChangeArrowheads="1"/>
          </p:cNvSpPr>
          <p:nvPr/>
        </p:nvSpPr>
        <p:spPr bwMode="auto">
          <a:xfrm>
            <a:off x="609303" y="1700213"/>
            <a:ext cx="492443" cy="3384550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华文中宋" panose="02010600040101010101" pitchFamily="2" charset="-122"/>
              </a:rPr>
              <a:t>Fiber Clustering</a:t>
            </a:r>
            <a:endParaRPr lang="zh-CN" altLang="en-US" sz="20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2. Cluster Analysis: </a:t>
            </a:r>
            <a:r>
              <a:rPr lang="en-US" altLang="zh-CN" sz="2000" b="1" dirty="0">
                <a:solidFill>
                  <a:schemeClr val="bg1"/>
                </a:solidFill>
              </a:rPr>
              <a:t>Fiber clustering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11B9BD5-0305-4A56-BD6F-CCFAAA52DA31}" type="slidenum">
              <a:rPr lang="zh-CN" altLang="en-US"/>
              <a:pPr eaLnBrk="1" hangingPunct="1"/>
              <a:t>37</a:t>
            </a:fld>
            <a:endParaRPr lang="en-US" altLang="zh-CN"/>
          </a:p>
        </p:txBody>
      </p:sp>
      <p:pic>
        <p:nvPicPr>
          <p:cNvPr id="28675" name="Picture 10" descr="Sagittal_l1_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46188"/>
            <a:ext cx="241141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1" descr="Sagittal_l3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96975"/>
            <a:ext cx="2663825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2" descr="Sagittal_l2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246188"/>
            <a:ext cx="252412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4" descr="Sagittal_l3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76700"/>
            <a:ext cx="310515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5" descr="Coronal_l3_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933825"/>
            <a:ext cx="16764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6" descr="Axial_l3_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717925"/>
            <a:ext cx="14874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611188" y="3213100"/>
            <a:ext cx="8135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(f) Level1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noise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 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(g) Level2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noise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(h) Level3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noise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</a:t>
            </a:r>
          </a:p>
        </p:txBody>
      </p:sp>
    </p:spTree>
    <p:extLst>
      <p:ext uri="{BB962C8B-B14F-4D97-AF65-F5344CB8AC3E}">
        <p14:creationId xmlns:p14="http://schemas.microsoft.com/office/powerpoint/2010/main" val="1207021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图片 5" descr="ShaoFig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>
            <a:fillRect/>
          </a:stretch>
        </p:blipFill>
        <p:spPr bwMode="auto">
          <a:xfrm>
            <a:off x="653510" y="836712"/>
            <a:ext cx="7231603" cy="586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3. Classification/Prediction: </a:t>
            </a:r>
            <a:r>
              <a:rPr lang="en-US" altLang="zh-CN" sz="2000" b="1" dirty="0">
                <a:solidFill>
                  <a:schemeClr val="bg1"/>
                </a:solidFill>
              </a:rPr>
              <a:t>AD Prediction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36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1258BEA-8695-4764-B72A-B85CFF2A456F}" type="slidenum">
              <a:rPr lang="zh-CN" altLang="en-US"/>
              <a:pPr eaLnBrk="1" hangingPunct="1"/>
              <a:t>39</a:t>
            </a:fld>
            <a:endParaRPr lang="en-US" altLang="zh-CN"/>
          </a:p>
        </p:txBody>
      </p:sp>
      <p:pic>
        <p:nvPicPr>
          <p:cNvPr id="30723" name="图片 3" descr="ShaoFigure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195388"/>
            <a:ext cx="67675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7560" name="Group 104"/>
          <p:cNvGraphicFramePr>
            <a:graphicFrameLocks noGrp="1"/>
          </p:cNvGraphicFramePr>
          <p:nvPr>
            <p:ph idx="4294967295"/>
          </p:nvPr>
        </p:nvGraphicFramePr>
        <p:xfrm>
          <a:off x="2052638" y="3467100"/>
          <a:ext cx="6480175" cy="3297239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SVM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k-NN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Naive Bayes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AD vs. HC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92.11%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89.47%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AD vs. pAD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95.00%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82.50%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75.00%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82.50%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90.00%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pAD vs. HC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97.73%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81.82%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95.45%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84.09%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88.64%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97.73%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93.18%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86.36%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0796" name="Text Box 90"/>
          <p:cNvSpPr txBox="1">
            <a:spLocks noChangeArrowheads="1"/>
          </p:cNvSpPr>
          <p:nvPr/>
        </p:nvSpPr>
        <p:spPr bwMode="auto">
          <a:xfrm>
            <a:off x="323850" y="1385888"/>
            <a:ext cx="1435100" cy="646331"/>
          </a:xfrm>
          <a:prstGeom prst="rect">
            <a:avLst/>
          </a:prstGeom>
          <a:noFill/>
          <a:ln w="12700" algn="ctr">
            <a:solidFill>
              <a:srgbClr val="0099FF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/>
              <a:t>Feature Selection</a:t>
            </a:r>
            <a:endParaRPr lang="zh-CN" altLang="en-US" b="1" dirty="0"/>
          </a:p>
        </p:txBody>
      </p:sp>
      <p:sp>
        <p:nvSpPr>
          <p:cNvPr id="30797" name="Text Box 91"/>
          <p:cNvSpPr txBox="1">
            <a:spLocks noChangeArrowheads="1"/>
          </p:cNvSpPr>
          <p:nvPr/>
        </p:nvSpPr>
        <p:spPr bwMode="auto">
          <a:xfrm>
            <a:off x="107504" y="3500438"/>
            <a:ext cx="1657796" cy="584775"/>
          </a:xfrm>
          <a:prstGeom prst="rect">
            <a:avLst/>
          </a:prstGeom>
          <a:noFill/>
          <a:ln w="12700" algn="ctr">
            <a:solidFill>
              <a:srgbClr val="0099FF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 dirty="0"/>
              <a:t>Classification Performance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312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592" y="1484784"/>
            <a:ext cx="72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Big Data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of Data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 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Stream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Hadoop-Spark</a:t>
            </a:r>
            <a:endParaRPr lang="en-US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085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903315" cy="216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3573016"/>
            <a:ext cx="7615283" cy="26614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4. Outlier Detection: </a:t>
            </a:r>
            <a:r>
              <a:rPr lang="en-US" altLang="zh-CN" sz="2000" b="1" dirty="0">
                <a:solidFill>
                  <a:schemeClr val="bg1"/>
                </a:solidFill>
              </a:rPr>
              <a:t>NBA players analysis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99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1520" y="18864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Example 1: NBA</a:t>
            </a:r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球员分析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4744"/>
            <a:ext cx="6768752" cy="5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702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299695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Main Directions of Big Data Mining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943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Inhaltsplatzhalter 2"/>
          <p:cNvSpPr txBox="1">
            <a:spLocks/>
          </p:cNvSpPr>
          <p:nvPr/>
        </p:nvSpPr>
        <p:spPr bwMode="auto">
          <a:xfrm>
            <a:off x="323528" y="166265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(Scale of Data) 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</a:t>
            </a: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Algorithms </a:t>
            </a:r>
          </a:p>
          <a:p>
            <a:pPr marL="411162" lvl="1" indent="0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idea: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new data mining algorithms to handle big data using differernt strategies, mainly focus on: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scalable algorithms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Divide-and-Conquer, etc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Map-reduce oriented Parallell platforms (</a:t>
            </a:r>
            <a:r>
              <a:rPr lang="de-DE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GraphLab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Speed-up Hardwares (</a:t>
            </a:r>
            <a:r>
              <a:rPr lang="de-DE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GPUs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/Clouds/Clusters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325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Inhaltsplatzhalter 2"/>
          <p:cNvSpPr txBox="1">
            <a:spLocks/>
          </p:cNvSpPr>
          <p:nvPr/>
        </p:nvSpPr>
        <p:spPr bwMode="auto">
          <a:xfrm>
            <a:off x="251520" y="116632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(Data Stream) </a:t>
            </a:r>
          </a:p>
          <a:p>
            <a:pPr marL="411162" lvl="1" indent="0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411162" lvl="1" indent="0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Mining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idea: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new data mining algorithms to handle evloving data streams using differernt strategies, mainly focus on: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Evolving Data Streams 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on Massive Data Streams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Classification/Prediction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 nodes/patterns mining on data streams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76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Inhaltsplatzhalter 2"/>
          <p:cNvSpPr txBox="1">
            <a:spLocks/>
          </p:cNvSpPr>
          <p:nvPr/>
        </p:nvSpPr>
        <p:spPr bwMode="auto">
          <a:xfrm>
            <a:off x="179512" y="116632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Variety (Different </a:t>
            </a:r>
            <a:r>
              <a:rPr lang="de-DE" altLang="zh-C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de-DE" altLang="zh-C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data) </a:t>
            </a:r>
            <a:endParaRPr lang="de-DE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Multi-source or multi-type data mining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idea: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new algorithms for structure or unstructure data, or different types of data, different sources, etc,  mainly focus on: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categorical data, nominal data, mixed- type data mining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forms of data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data, graph data, 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image/text data, hetergeneous 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on different sources of data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 learning, Transfer 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 Multi-task learning, etc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or data integration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ultiple-kernel 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8826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2"/>
          <p:cNvSpPr txBox="1">
            <a:spLocks/>
          </p:cNvSpPr>
          <p:nvPr/>
        </p:nvSpPr>
        <p:spPr bwMode="auto">
          <a:xfrm>
            <a:off x="72008" y="166265"/>
            <a:ext cx="9036496" cy="41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Veracity (Uncertainty, missing value) 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Analysis, Link/Missing value </a:t>
            </a:r>
            <a:r>
              <a:rPr lang="de-DE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de-DE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Prediction 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Clustering-based, Structure-based, Multi-view based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data Clustering 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Probability-function based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 (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items prediction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 Machine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de-DE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</a:t>
            </a: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153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299695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Related Materials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5599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16632"/>
            <a:ext cx="5405050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z="2800" b="1" dirty="0">
                <a:solidFill>
                  <a:prstClr val="white"/>
                </a:solidFill>
                <a:latin typeface="Arial" charset="0"/>
              </a:rPr>
              <a:t>Main Data Mining Conferences</a:t>
            </a:r>
            <a:endParaRPr lang="zh-CN" altLang="en-US" sz="280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750099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ACM SIGKDD (A+), Feb. 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IEEE ICDM (A), Jun. 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SIAM SDM (A), Oct.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ECML/PKDD (A-), Apr.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PAKDD (B+), Oct.</a:t>
            </a:r>
          </a:p>
        </p:txBody>
      </p:sp>
    </p:spTree>
    <p:extLst>
      <p:ext uri="{BB962C8B-B14F-4D97-AF65-F5344CB8AC3E}">
        <p14:creationId xmlns:p14="http://schemas.microsoft.com/office/powerpoint/2010/main" val="322773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9872"/>
            <a:ext cx="7776864" cy="610816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34400" cy="43204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Basic Algorithms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Probability and Statistic </a:t>
            </a:r>
            <a:r>
              <a:rPr lang="en-US" sz="2400" dirty="0"/>
              <a:t>(Probability, Bayes, etc.)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Linear algebra </a:t>
            </a:r>
            <a:r>
              <a:rPr lang="en-US" sz="2400" dirty="0"/>
              <a:t>(Matrix Theory)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Programming</a:t>
            </a:r>
            <a:r>
              <a:rPr lang="en-US" dirty="0"/>
              <a:t> </a:t>
            </a:r>
            <a:r>
              <a:rPr lang="en-US" sz="2400" dirty="0"/>
              <a:t>(Java/C++/</a:t>
            </a:r>
            <a:r>
              <a:rPr lang="en-US" sz="2400" dirty="0" err="1"/>
              <a:t>Pathon</a:t>
            </a:r>
            <a:r>
              <a:rPr lang="en-US" sz="2400" dirty="0"/>
              <a:t>, etc.)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Database systems </a:t>
            </a:r>
            <a:r>
              <a:rPr lang="en-US" sz="2400" dirty="0"/>
              <a:t>(SQL, Relational database)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4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20" y="214290"/>
            <a:ext cx="5405050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z="2800" b="1" dirty="0">
                <a:solidFill>
                  <a:prstClr val="white"/>
                </a:solidFill>
                <a:latin typeface="Arial" charset="0"/>
              </a:rPr>
              <a:t>Main Data Mining Journals</a:t>
            </a:r>
            <a:endParaRPr lang="zh-CN" altLang="en-US" sz="280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428736"/>
            <a:ext cx="750099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IEEE Transactions on Knowledge and Data Engineering (TKDE)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SIGKDD Explorations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ACM Transactions on Knowledge Discovery From Data (TKDD)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Data Mining and Knowledge Discovery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Knowledge and Information Systems (KIS)</a:t>
            </a:r>
          </a:p>
        </p:txBody>
      </p:sp>
    </p:spTree>
    <p:extLst>
      <p:ext uri="{BB962C8B-B14F-4D97-AF65-F5344CB8AC3E}">
        <p14:creationId xmlns:p14="http://schemas.microsoft.com/office/powerpoint/2010/main" val="727525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82" y="214290"/>
            <a:ext cx="7572428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z="2800" b="1" dirty="0">
                <a:solidFill>
                  <a:prstClr val="white"/>
                </a:solidFill>
                <a:latin typeface="Arial" charset="0"/>
              </a:rPr>
              <a:t>Related Conferences</a:t>
            </a:r>
            <a:endParaRPr lang="zh-CN" altLang="en-US" sz="280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7500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ACM SIGMOD(A+) 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VLDB (A)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ICML/AAAI/NIPS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IEEE ICDE(A)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CIKM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WWW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CVPR/ICCV</a:t>
            </a:r>
          </a:p>
        </p:txBody>
      </p:sp>
    </p:spTree>
    <p:extLst>
      <p:ext uri="{BB962C8B-B14F-4D97-AF65-F5344CB8AC3E}">
        <p14:creationId xmlns:p14="http://schemas.microsoft.com/office/powerpoint/2010/main" val="3716588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60" y="44624"/>
            <a:ext cx="7776864" cy="785794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Take Home Message</a:t>
            </a:r>
            <a:endParaRPr lang="zh-CN" alt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68760"/>
            <a:ext cx="7200800" cy="352839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What is BIG DATA?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The Features of Big Data (4V)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Data Mining and its Tasks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Main Directions of Big Data Mining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Top Conferences and Journals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785276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133257"/>
              </p:ext>
            </p:extLst>
          </p:nvPr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426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5536" y="404664"/>
            <a:ext cx="8385175" cy="75632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Classroom Expectations</a:t>
            </a: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4800" y="1752600"/>
            <a:ext cx="4648200" cy="2438400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Clr>
                <a:schemeClr val="tx1"/>
              </a:buClr>
            </a:pPr>
            <a:r>
              <a:rPr lang="en-US" altLang="zh-CN" sz="2800" dirty="0">
                <a:ea typeface="宋体" charset="-122"/>
              </a:rPr>
              <a:t>Follow classroom rules</a:t>
            </a:r>
          </a:p>
          <a:p>
            <a:pPr eaLnBrk="1" hangingPunct="1">
              <a:spcAft>
                <a:spcPts val="1200"/>
              </a:spcAft>
              <a:buClr>
                <a:schemeClr val="tx1"/>
              </a:buClr>
            </a:pPr>
            <a:r>
              <a:rPr lang="en-US" altLang="zh-CN" sz="2800" dirty="0">
                <a:ea typeface="宋体" charset="-122"/>
              </a:rPr>
              <a:t>Try your best on every in-class activity, assignment, and test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ea typeface="宋体" charset="-122"/>
            </a:endParaRPr>
          </a:p>
        </p:txBody>
      </p:sp>
      <p:pic>
        <p:nvPicPr>
          <p:cNvPr id="22532" name="Picture 5" descr="imag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105400" y="1600200"/>
            <a:ext cx="3586163" cy="3962400"/>
          </a:xfrm>
          <a:noFill/>
        </p:spPr>
      </p:pic>
    </p:spTree>
    <p:extLst>
      <p:ext uri="{BB962C8B-B14F-4D97-AF65-F5344CB8AC3E}">
        <p14:creationId xmlns:p14="http://schemas.microsoft.com/office/powerpoint/2010/main" val="109783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49208"/>
            <a:ext cx="8229600" cy="8509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Evaluation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1916832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b="1" dirty="0" smtClean="0">
                <a:solidFill>
                  <a:srgbClr val="A14D07"/>
                </a:solidFill>
              </a:rPr>
              <a:t>Class-activity + Report </a:t>
            </a:r>
            <a:r>
              <a:rPr lang="zh-CN" altLang="en-US" sz="3600" b="1" dirty="0" smtClean="0">
                <a:solidFill>
                  <a:srgbClr val="A14D07"/>
                </a:solidFill>
              </a:rPr>
              <a:t>：</a:t>
            </a:r>
            <a:r>
              <a:rPr lang="en-US" altLang="zh-CN" sz="3600" b="1" dirty="0" smtClean="0">
                <a:solidFill>
                  <a:srgbClr val="A14D07"/>
                </a:solidFill>
              </a:rPr>
              <a:t>30%</a:t>
            </a:r>
            <a:endParaRPr lang="en-US" altLang="zh-CN" sz="3600" b="1" dirty="0">
              <a:solidFill>
                <a:srgbClr val="A14D07"/>
              </a:solidFill>
            </a:endParaRPr>
          </a:p>
          <a:p>
            <a:endParaRPr lang="en-US" altLang="zh-CN" sz="3600" b="1" dirty="0" smtClean="0">
              <a:solidFill>
                <a:srgbClr val="A14D07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600" b="1" dirty="0" smtClean="0">
              <a:solidFill>
                <a:srgbClr val="A14D07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b="1" dirty="0" smtClean="0">
                <a:solidFill>
                  <a:srgbClr val="A14D07"/>
                </a:solidFill>
              </a:rPr>
              <a:t>Closed-book </a:t>
            </a:r>
            <a:r>
              <a:rPr lang="en-US" altLang="zh-CN" sz="3600" b="1" dirty="0">
                <a:solidFill>
                  <a:srgbClr val="A14D07"/>
                </a:solidFill>
              </a:rPr>
              <a:t>Final-term </a:t>
            </a:r>
            <a:r>
              <a:rPr lang="en-US" altLang="zh-CN" sz="3600" b="1" dirty="0" smtClean="0">
                <a:solidFill>
                  <a:srgbClr val="A14D07"/>
                </a:solidFill>
              </a:rPr>
              <a:t>Examination: 70%</a:t>
            </a:r>
            <a:endParaRPr lang="zh-CN" altLang="en-US" sz="3600" b="1" dirty="0">
              <a:solidFill>
                <a:srgbClr val="A14D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95536" y="2564904"/>
            <a:ext cx="8208963" cy="1728788"/>
          </a:xfrm>
          <a:prstGeom prst="rect">
            <a:avLst/>
          </a:prstGeom>
        </p:spPr>
        <p:txBody>
          <a:bodyPr anchor="ctr"/>
          <a:lstStyle>
            <a:lvl1pPr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1pPr>
            <a:lvl2pPr marL="742950" indent="-28575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2pPr>
            <a:lvl3pPr marL="11430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3pPr>
            <a:lvl4pPr marL="16002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4pPr>
            <a:lvl5pPr marL="20574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9pPr>
          </a:lstStyle>
          <a:p>
            <a:pPr algn="ctr"/>
            <a:endParaRPr lang="de-DE" altLang="zh-CN" sz="3200" b="1" dirty="0">
              <a:solidFill>
                <a:srgbClr val="333333"/>
              </a:solidFill>
              <a:latin typeface="Calibri" pitchFamily="34" charset="0"/>
              <a:ea typeface="方正姚体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27584" y="1878104"/>
            <a:ext cx="692948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6A2"/>
                </a:solidFill>
                <a:latin typeface="Britannic Bold" pitchFamily="34" charset="0"/>
              </a:rPr>
              <a:t>Lecture ONE </a:t>
            </a:r>
          </a:p>
          <a:p>
            <a:pPr>
              <a:spcBef>
                <a:spcPts val="1800"/>
              </a:spcBef>
            </a:pPr>
            <a:r>
              <a:rPr lang="en-US" altLang="zh-CN" sz="3600" b="1" dirty="0">
                <a:latin typeface="Berlin Sans FB Demi" pitchFamily="34" charset="0"/>
              </a:rPr>
              <a:t>Introduction to Big Data Mining</a:t>
            </a:r>
          </a:p>
        </p:txBody>
      </p:sp>
    </p:spTree>
    <p:extLst>
      <p:ext uri="{BB962C8B-B14F-4D97-AF65-F5344CB8AC3E}">
        <p14:creationId xmlns:p14="http://schemas.microsoft.com/office/powerpoint/2010/main" val="204711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2852936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What era do we live in NOW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0067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12601</TotalTime>
  <Words>1483</Words>
  <Application>Microsoft Office PowerPoint</Application>
  <PresentationFormat>全屏显示(4:3)</PresentationFormat>
  <Paragraphs>292</Paragraphs>
  <Slides>53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83" baseType="lpstr">
      <vt:lpstr>Aparajita</vt:lpstr>
      <vt:lpstr>MS PGothic</vt:lpstr>
      <vt:lpstr>MS UI Gothic</vt:lpstr>
      <vt:lpstr>方正舒体</vt:lpstr>
      <vt:lpstr>方正姚体</vt:lpstr>
      <vt:lpstr>黑体</vt:lpstr>
      <vt:lpstr>华文中宋</vt:lpstr>
      <vt:lpstr>楷体</vt:lpstr>
      <vt:lpstr>宋体</vt:lpstr>
      <vt:lpstr>宋体</vt:lpstr>
      <vt:lpstr>微软雅黑</vt:lpstr>
      <vt:lpstr>Arial</vt:lpstr>
      <vt:lpstr>Arial Black</vt:lpstr>
      <vt:lpstr>Berlin Sans FB Demi</vt:lpstr>
      <vt:lpstr>Britannic Bold</vt:lpstr>
      <vt:lpstr>Calibri</vt:lpstr>
      <vt:lpstr>Ebrima</vt:lpstr>
      <vt:lpstr>Georgia</vt:lpstr>
      <vt:lpstr>Gulim</vt:lpstr>
      <vt:lpstr>Palatino Linotype</vt:lpstr>
      <vt:lpstr>Tahoma</vt:lpstr>
      <vt:lpstr>Times</vt:lpstr>
      <vt:lpstr>Times New Roman</vt:lpstr>
      <vt:lpstr>Wingdings</vt:lpstr>
      <vt:lpstr>Wingdings 2</vt:lpstr>
      <vt:lpstr>Office 主题</vt:lpstr>
      <vt:lpstr>1_Office 主题</vt:lpstr>
      <vt:lpstr>Blends</vt:lpstr>
      <vt:lpstr>Document</vt:lpstr>
      <vt:lpstr>Clip</vt:lpstr>
      <vt:lpstr>PowerPoint 演示文稿</vt:lpstr>
      <vt:lpstr>TextBook and More</vt:lpstr>
      <vt:lpstr>PowerPoint 演示文稿</vt:lpstr>
      <vt:lpstr>PowerPoint 演示文稿</vt:lpstr>
      <vt:lpstr>Prerequisites</vt:lpstr>
      <vt:lpstr>Classroom Expectations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Big data popularity on the web</vt:lpstr>
      <vt:lpstr>“Era of Big Data” – WHY?</vt:lpstr>
      <vt:lpstr>Enabler：Data storage</vt:lpstr>
      <vt:lpstr>Enabler：Computation Power</vt:lpstr>
      <vt:lpstr>Enabler：Data availability</vt:lpstr>
      <vt:lpstr>Data available from social networks and mobile devices</vt:lpstr>
      <vt:lpstr>The Model Has Changed…</vt:lpstr>
      <vt:lpstr>PowerPoint 演示文稿</vt:lpstr>
      <vt:lpstr>PowerPoint 演示文稿</vt:lpstr>
      <vt:lpstr>PowerPoint 演示文稿</vt:lpstr>
      <vt:lpstr>Some Make it 4V’s</vt:lpstr>
      <vt:lpstr>Data Mining</vt:lpstr>
      <vt:lpstr>PowerPoint 演示文稿</vt:lpstr>
      <vt:lpstr>PowerPoint 演示文稿</vt:lpstr>
      <vt:lpstr>Market Analysis and Management</vt:lpstr>
      <vt:lpstr>Corporate Analysis &amp; Risk Management</vt:lpstr>
      <vt:lpstr>Fraud Detection &amp; Mining Unusual Patterns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Take Home Message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Junming</cp:lastModifiedBy>
  <cp:revision>864</cp:revision>
  <dcterms:created xsi:type="dcterms:W3CDTF">2015-10-30T04:49:06Z</dcterms:created>
  <dcterms:modified xsi:type="dcterms:W3CDTF">2022-02-24T09:48:02Z</dcterms:modified>
</cp:coreProperties>
</file>